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nca Coder" panose="020B0600000101010101" charset="0"/>
      <p:regular r:id="rId12"/>
    </p:embeddedFont>
    <p:embeddedFont>
      <p:font typeface="Arcade Gamer" panose="020B0600000101010101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6875" autoAdjust="0"/>
  </p:normalViewPr>
  <p:slideViewPr>
    <p:cSldViewPr>
      <p:cViewPr varScale="1">
        <p:scale>
          <a:sx n="88" d="100"/>
          <a:sy n="88" d="100"/>
        </p:scale>
        <p:origin x="16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svg>
</file>

<file path=ppt/media/image3.svg>
</file>

<file path=ppt/media/image30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p4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200FC-0CC7-464A-8645-D050B20DDF8E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F1E9A-64F5-4056-8412-35FF006CD5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448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F1E9A-64F5-4056-8412-35FF006CD5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684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svg"/><Relationship Id="rId18" Type="http://schemas.openxmlformats.org/officeDocument/2006/relationships/image" Target="../media/image14.png"/><Relationship Id="rId26" Type="http://schemas.openxmlformats.org/officeDocument/2006/relationships/image" Target="../media/image22.png"/><Relationship Id="rId3" Type="http://schemas.openxmlformats.org/officeDocument/2006/relationships/slideLayout" Target="../slideLayouts/slideLayout7.xml"/><Relationship Id="rId21" Type="http://schemas.openxmlformats.org/officeDocument/2006/relationships/image" Target="../media/image17.svg"/><Relationship Id="rId7" Type="http://schemas.openxmlformats.org/officeDocument/2006/relationships/image" Target="../media/image3.svg"/><Relationship Id="rId12" Type="http://schemas.openxmlformats.org/officeDocument/2006/relationships/image" Target="../media/image8.png"/><Relationship Id="rId17" Type="http://schemas.openxmlformats.org/officeDocument/2006/relationships/image" Target="../media/image13.svg"/><Relationship Id="rId25" Type="http://schemas.openxmlformats.org/officeDocument/2006/relationships/image" Target="../media/image21.svg"/><Relationship Id="rId2" Type="http://schemas.openxmlformats.org/officeDocument/2006/relationships/audio" Target="../media/media1.m4a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11" Type="http://schemas.openxmlformats.org/officeDocument/2006/relationships/image" Target="../media/image7.svg"/><Relationship Id="rId24" Type="http://schemas.openxmlformats.org/officeDocument/2006/relationships/image" Target="../media/image20.png"/><Relationship Id="rId5" Type="http://schemas.openxmlformats.org/officeDocument/2006/relationships/image" Target="../media/image1.png"/><Relationship Id="rId15" Type="http://schemas.openxmlformats.org/officeDocument/2006/relationships/image" Target="../media/image11.svg"/><Relationship Id="rId23" Type="http://schemas.openxmlformats.org/officeDocument/2006/relationships/image" Target="../media/image19.svg"/><Relationship Id="rId10" Type="http://schemas.openxmlformats.org/officeDocument/2006/relationships/image" Target="../media/image6.png"/><Relationship Id="rId19" Type="http://schemas.openxmlformats.org/officeDocument/2006/relationships/image" Target="../media/image15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svg"/><Relationship Id="rId14" Type="http://schemas.openxmlformats.org/officeDocument/2006/relationships/image" Target="../media/image10.png"/><Relationship Id="rId2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12" Type="http://schemas.openxmlformats.org/officeDocument/2006/relationships/image" Target="../media/image7.svg"/><Relationship Id="rId17" Type="http://schemas.openxmlformats.org/officeDocument/2006/relationships/image" Target="../media/image22.png"/><Relationship Id="rId2" Type="http://schemas.openxmlformats.org/officeDocument/2006/relationships/audio" Target="../media/media2.m4a"/><Relationship Id="rId16" Type="http://schemas.openxmlformats.org/officeDocument/2006/relationships/image" Target="../media/image15.svg"/><Relationship Id="rId1" Type="http://schemas.microsoft.com/office/2007/relationships/media" Target="../media/media2.m4a"/><Relationship Id="rId6" Type="http://schemas.openxmlformats.org/officeDocument/2006/relationships/image" Target="../media/image3.sv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5" Type="http://schemas.openxmlformats.org/officeDocument/2006/relationships/image" Target="../media/image14.png"/><Relationship Id="rId10" Type="http://schemas.openxmlformats.org/officeDocument/2006/relationships/image" Target="../media/image21.sv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14" Type="http://schemas.openxmlformats.org/officeDocument/2006/relationships/image" Target="../media/image1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13" Type="http://schemas.openxmlformats.org/officeDocument/2006/relationships/image" Target="../media/image6.png"/><Relationship Id="rId18" Type="http://schemas.openxmlformats.org/officeDocument/2006/relationships/image" Target="../media/image29.svg"/><Relationship Id="rId3" Type="http://schemas.microsoft.com/office/2007/relationships/media" Target="../media/media5.m4a"/><Relationship Id="rId7" Type="http://schemas.openxmlformats.org/officeDocument/2006/relationships/image" Target="../media/image2.png"/><Relationship Id="rId12" Type="http://schemas.openxmlformats.org/officeDocument/2006/relationships/image" Target="../media/image21.svg"/><Relationship Id="rId17" Type="http://schemas.openxmlformats.org/officeDocument/2006/relationships/image" Target="../media/image28.png"/><Relationship Id="rId2" Type="http://schemas.openxmlformats.org/officeDocument/2006/relationships/video" Target="../media/media4.mp4"/><Relationship Id="rId16" Type="http://schemas.openxmlformats.org/officeDocument/2006/relationships/image" Target="../media/image17.svg"/><Relationship Id="rId20" Type="http://schemas.openxmlformats.org/officeDocument/2006/relationships/image" Target="../media/image22.png"/><Relationship Id="rId1" Type="http://schemas.microsoft.com/office/2007/relationships/media" Target="../media/media4.mp4"/><Relationship Id="rId6" Type="http://schemas.openxmlformats.org/officeDocument/2006/relationships/image" Target="../media/image1.png"/><Relationship Id="rId11" Type="http://schemas.openxmlformats.org/officeDocument/2006/relationships/image" Target="../media/image20.png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16.png"/><Relationship Id="rId10" Type="http://schemas.openxmlformats.org/officeDocument/2006/relationships/image" Target="../media/image19.svg"/><Relationship Id="rId19" Type="http://schemas.openxmlformats.org/officeDocument/2006/relationships/image" Target="../media/image30.jpeg"/><Relationship Id="rId4" Type="http://schemas.openxmlformats.org/officeDocument/2006/relationships/audio" Target="../media/media5.m4a"/><Relationship Id="rId9" Type="http://schemas.openxmlformats.org/officeDocument/2006/relationships/image" Target="../media/image18.png"/><Relationship Id="rId1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2.png"/><Relationship Id="rId4" Type="http://schemas.openxmlformats.org/officeDocument/2006/relationships/image" Target="../media/image1.png"/><Relationship Id="rId9" Type="http://schemas.openxmlformats.org/officeDocument/2006/relationships/image" Target="../media/image2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15231337" y="6619452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2387022" y="1724475"/>
            <a:ext cx="13513955" cy="6838049"/>
            <a:chOff x="0" y="0"/>
            <a:chExt cx="3559231" cy="1800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59231" cy="1800968"/>
            </a:xfrm>
            <a:custGeom>
              <a:avLst/>
              <a:gdLst/>
              <a:ahLst/>
              <a:cxnLst/>
              <a:rect l="l" t="t" r="r" b="b"/>
              <a:pathLst>
                <a:path w="3559231" h="1800968">
                  <a:moveTo>
                    <a:pt x="29217" y="0"/>
                  </a:moveTo>
                  <a:lnTo>
                    <a:pt x="3530014" y="0"/>
                  </a:lnTo>
                  <a:cubicBezTo>
                    <a:pt x="3537763" y="0"/>
                    <a:pt x="3545194" y="3078"/>
                    <a:pt x="3550673" y="8557"/>
                  </a:cubicBezTo>
                  <a:cubicBezTo>
                    <a:pt x="3556153" y="14037"/>
                    <a:pt x="3559231" y="21468"/>
                    <a:pt x="3559231" y="29217"/>
                  </a:cubicBezTo>
                  <a:lnTo>
                    <a:pt x="3559231" y="1771751"/>
                  </a:lnTo>
                  <a:cubicBezTo>
                    <a:pt x="3559231" y="1779499"/>
                    <a:pt x="3556153" y="1786931"/>
                    <a:pt x="3550673" y="1792410"/>
                  </a:cubicBezTo>
                  <a:cubicBezTo>
                    <a:pt x="3545194" y="1797889"/>
                    <a:pt x="3537763" y="1800968"/>
                    <a:pt x="3530014" y="1800968"/>
                  </a:cubicBezTo>
                  <a:lnTo>
                    <a:pt x="29217" y="1800968"/>
                  </a:lnTo>
                  <a:cubicBezTo>
                    <a:pt x="21468" y="1800968"/>
                    <a:pt x="14037" y="1797889"/>
                    <a:pt x="8557" y="1792410"/>
                  </a:cubicBezTo>
                  <a:cubicBezTo>
                    <a:pt x="3078" y="1786931"/>
                    <a:pt x="0" y="1779499"/>
                    <a:pt x="0" y="1771751"/>
                  </a:cubicBezTo>
                  <a:lnTo>
                    <a:pt x="0" y="29217"/>
                  </a:lnTo>
                  <a:cubicBezTo>
                    <a:pt x="0" y="21468"/>
                    <a:pt x="3078" y="14037"/>
                    <a:pt x="8557" y="8557"/>
                  </a:cubicBezTo>
                  <a:cubicBezTo>
                    <a:pt x="14037" y="3078"/>
                    <a:pt x="21468" y="0"/>
                    <a:pt x="292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031915" y="7470530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7" y="0"/>
                </a:lnTo>
                <a:lnTo>
                  <a:pt x="1757057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2496921" y="7470530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6" y="0"/>
                </a:lnTo>
                <a:lnTo>
                  <a:pt x="1757056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8748191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8265472" y="7433466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6" y="0"/>
                </a:lnTo>
                <a:lnTo>
                  <a:pt x="1757056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5390137" y="5888870"/>
            <a:ext cx="7507727" cy="464114"/>
          </a:xfrm>
          <a:custGeom>
            <a:avLst/>
            <a:gdLst/>
            <a:ahLst/>
            <a:cxnLst/>
            <a:rect l="l" t="t" r="r" b="b"/>
            <a:pathLst>
              <a:path w="7507727" h="464114">
                <a:moveTo>
                  <a:pt x="0" y="0"/>
                </a:moveTo>
                <a:lnTo>
                  <a:pt x="7507726" y="0"/>
                </a:lnTo>
                <a:lnTo>
                  <a:pt x="7507726" y="464114"/>
                </a:lnTo>
                <a:lnTo>
                  <a:pt x="0" y="46411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746878" y="102870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2041535" y="3824132"/>
            <a:ext cx="14204931" cy="165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16"/>
              </a:lnSpc>
            </a:pPr>
            <a:r>
              <a:rPr lang="en-US" sz="11853" spc="-545">
                <a:solidFill>
                  <a:srgbClr val="FFFFFF"/>
                </a:solidFill>
                <a:ea typeface="Arcade Gamer Bold"/>
              </a:rPr>
              <a:t>기사단 데몬슬레이어</a:t>
            </a:r>
          </a:p>
        </p:txBody>
      </p:sp>
      <p:sp>
        <p:nvSpPr>
          <p:cNvPr id="15" name="Freeform 15"/>
          <p:cNvSpPr/>
          <p:nvPr/>
        </p:nvSpPr>
        <p:spPr>
          <a:xfrm>
            <a:off x="11069616" y="779571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5" y="0"/>
                </a:lnTo>
                <a:lnTo>
                  <a:pt x="1427305" y="498258"/>
                </a:lnTo>
                <a:lnTo>
                  <a:pt x="0" y="498258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16245763" y="327167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0" name="Freeform 20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Freeform 21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22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3" name="Freeform 23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4" name="Freeform 24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5" name="Freeform 25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6" name="Freeform 26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7" name="Freeform 27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8" name="Freeform 28"/>
          <p:cNvSpPr/>
          <p:nvPr/>
        </p:nvSpPr>
        <p:spPr>
          <a:xfrm>
            <a:off x="10021826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9" name="Freeform 29"/>
          <p:cNvSpPr/>
          <p:nvPr/>
        </p:nvSpPr>
        <p:spPr>
          <a:xfrm>
            <a:off x="7470798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Freeform 30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1" name="TextBox 31"/>
          <p:cNvSpPr txBox="1"/>
          <p:nvPr/>
        </p:nvSpPr>
        <p:spPr>
          <a:xfrm>
            <a:off x="7571989" y="6685782"/>
            <a:ext cx="3241455" cy="45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95"/>
              </a:lnSpc>
            </a:pPr>
            <a:r>
              <a:rPr lang="en-US" sz="3260" spc="-150">
                <a:solidFill>
                  <a:srgbClr val="FFFFFF"/>
                </a:solidFill>
                <a:latin typeface="Arcade Gamer Bold"/>
              </a:rPr>
              <a:t>2019182027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727886" y="6695307"/>
            <a:ext cx="2672914" cy="529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7"/>
              </a:lnSpc>
            </a:pPr>
            <a:r>
              <a:rPr lang="en-US" sz="4160" spc="-191" dirty="0" err="1">
                <a:solidFill>
                  <a:srgbClr val="FFFFFF"/>
                </a:solidFill>
                <a:ea typeface="Arcade Gamer Bold"/>
              </a:rPr>
              <a:t>게임공학과</a:t>
            </a:r>
            <a:endParaRPr lang="en-US" sz="4160" spc="-191" dirty="0">
              <a:solidFill>
                <a:srgbClr val="FFFFFF"/>
              </a:solidFill>
              <a:ea typeface="Arcade Gamer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496921" y="6695307"/>
            <a:ext cx="1757056" cy="583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7"/>
              </a:lnSpc>
            </a:pPr>
            <a:r>
              <a:rPr lang="en-US" sz="4160" spc="-191">
                <a:solidFill>
                  <a:srgbClr val="FFFFFF"/>
                </a:solidFill>
                <a:ea typeface="Arcade Gamer Bold"/>
              </a:rPr>
              <a:t>이수현</a:t>
            </a:r>
          </a:p>
        </p:txBody>
      </p:sp>
      <p:pic>
        <p:nvPicPr>
          <p:cNvPr id="48" name="오디오 47">
            <a:hlinkClick r:id="" action="ppaction://media"/>
            <a:extLst>
              <a:ext uri="{FF2B5EF4-FFF2-40B4-BE49-F238E27FC236}">
                <a16:creationId xmlns:a16="http://schemas.microsoft.com/office/drawing/2014/main" id="{7C351B6F-83FB-B6F7-CAF9-B7663294F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44"/>
    </mc:Choice>
    <mc:Fallback xmlns="">
      <p:transition spd="slow" advTm="8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5231337" y="6917765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8469373" y="9227234"/>
            <a:ext cx="1349253" cy="571593"/>
          </a:xfrm>
          <a:custGeom>
            <a:avLst/>
            <a:gdLst/>
            <a:ahLst/>
            <a:cxnLst/>
            <a:rect l="l" t="t" r="r" b="b"/>
            <a:pathLst>
              <a:path w="1349253" h="571593">
                <a:moveTo>
                  <a:pt x="0" y="0"/>
                </a:moveTo>
                <a:lnTo>
                  <a:pt x="1349254" y="0"/>
                </a:lnTo>
                <a:lnTo>
                  <a:pt x="1349254" y="571593"/>
                </a:lnTo>
                <a:lnTo>
                  <a:pt x="0" y="57159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746878" y="102870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>
            <a:off x="14886248" y="779571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8"/>
                </a:lnTo>
                <a:lnTo>
                  <a:pt x="0" y="498258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0" name="Freeform 20"/>
          <p:cNvSpPr/>
          <p:nvPr/>
        </p:nvSpPr>
        <p:spPr>
          <a:xfrm>
            <a:off x="16223909" y="4356055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5701255" y="1090836"/>
            <a:ext cx="6885490" cy="948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1"/>
              </a:lnSpc>
            </a:pPr>
            <a:r>
              <a:rPr lang="en-US" sz="6756" spc="-310">
                <a:solidFill>
                  <a:srgbClr val="FFFFFF"/>
                </a:solidFill>
                <a:latin typeface="Arcade Gamer Bold"/>
              </a:rPr>
              <a:t>COMMENTS</a:t>
            </a:r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4762971" y="5100160"/>
            <a:ext cx="1334757" cy="1378537"/>
            <a:chOff x="0" y="0"/>
            <a:chExt cx="6350000" cy="6558280"/>
          </a:xfrm>
        </p:grpSpPr>
        <p:sp>
          <p:nvSpPr>
            <p:cNvPr id="23" name="Freeform 23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6285168" y="5456101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게임 예상 흐름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565537" y="5031080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2</a:t>
            </a:r>
          </a:p>
        </p:txBody>
      </p:sp>
      <p:grpSp>
        <p:nvGrpSpPr>
          <p:cNvPr id="27" name="Group 27"/>
          <p:cNvGrpSpPr>
            <a:grpSpLocks noChangeAspect="1"/>
          </p:cNvGrpSpPr>
          <p:nvPr/>
        </p:nvGrpSpPr>
        <p:grpSpPr>
          <a:xfrm>
            <a:off x="4762971" y="3378724"/>
            <a:ext cx="1334757" cy="1378537"/>
            <a:chOff x="0" y="0"/>
            <a:chExt cx="6350000" cy="6558280"/>
          </a:xfrm>
        </p:grpSpPr>
        <p:sp>
          <p:nvSpPr>
            <p:cNvPr id="28" name="Freeform 28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4762971" y="6793629"/>
            <a:ext cx="1334757" cy="1378537"/>
            <a:chOff x="0" y="0"/>
            <a:chExt cx="6350000" cy="6558280"/>
          </a:xfrm>
        </p:grpSpPr>
        <p:sp>
          <p:nvSpPr>
            <p:cNvPr id="31" name="Freeform 31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4575532" y="3238711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575532" y="6642041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285168" y="3736204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메카닉과 재미 요소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285168" y="7139534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개발 일정</a:t>
            </a:r>
          </a:p>
        </p:txBody>
      </p:sp>
      <p:pic>
        <p:nvPicPr>
          <p:cNvPr id="43" name="오디오 42">
            <a:hlinkClick r:id="" action="ppaction://media"/>
            <a:extLst>
              <a:ext uri="{FF2B5EF4-FFF2-40B4-BE49-F238E27FC236}">
                <a16:creationId xmlns:a16="http://schemas.microsoft.com/office/drawing/2014/main" id="{F9AAD661-A1D4-7731-7AA3-738C090A8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0"/>
    </mc:Choice>
    <mc:Fallback xmlns="">
      <p:transition spd="slow" advTm="2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 Bold"/>
              </a:rPr>
              <a:t>메카닉과 재미요소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693843" y="4637362"/>
            <a:ext cx="2651040" cy="7904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4"/>
              </a:lnSpc>
            </a:pPr>
            <a:r>
              <a:rPr lang="en-US" sz="6251" dirty="0" err="1">
                <a:solidFill>
                  <a:srgbClr val="FFFFFF"/>
                </a:solidFill>
                <a:ea typeface="Arcade Gamer"/>
              </a:rPr>
              <a:t>메카닉</a:t>
            </a:r>
            <a:endParaRPr lang="en-US" sz="6251" dirty="0">
              <a:solidFill>
                <a:srgbClr val="FFFFFF"/>
              </a:solidFill>
              <a:ea typeface="Arcade Gamer"/>
            </a:endParaRPr>
          </a:p>
        </p:txBody>
      </p:sp>
      <p:sp>
        <p:nvSpPr>
          <p:cNvPr id="11" name="Freeform 11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3048530" y="5706979"/>
            <a:ext cx="5600907" cy="194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싸우는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액션씬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습득으로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캐릭터의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능력치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강화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FFFFFF"/>
                </a:solidFill>
                <a:ea typeface="Anca Coder"/>
              </a:rPr>
              <a:t>맵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내의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모든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처치하여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다음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진행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점수를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통한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랭킹측정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610014" y="4637362"/>
            <a:ext cx="3334586" cy="7904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4"/>
              </a:lnSpc>
            </a:pPr>
            <a:r>
              <a:rPr lang="en-US" sz="6251" dirty="0" err="1">
                <a:solidFill>
                  <a:srgbClr val="FFFFFF"/>
                </a:solidFill>
                <a:ea typeface="Arcade Gamer"/>
              </a:rPr>
              <a:t>재미요소</a:t>
            </a:r>
            <a:endParaRPr lang="en-US" sz="6251" dirty="0">
              <a:solidFill>
                <a:srgbClr val="FFFFFF"/>
              </a:solidFill>
              <a:ea typeface="Arcade Game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144000" y="5706979"/>
            <a:ext cx="5610756" cy="194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아이템을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습득하거나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많이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처치해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높은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점수를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득점하여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랭킹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경쟁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습득으로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캐릭터의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성장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관찰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로그라이크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식의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세이브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기능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없이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컨트롤로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게임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진행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28" name="오디오 27">
            <a:hlinkClick r:id="" action="ppaction://media"/>
            <a:extLst>
              <a:ext uri="{FF2B5EF4-FFF2-40B4-BE49-F238E27FC236}">
                <a16:creationId xmlns:a16="http://schemas.microsoft.com/office/drawing/2014/main" id="{0E12BB0D-D814-9D67-A228-235CD962AB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46"/>
    </mc:Choice>
    <mc:Fallback xmlns="">
      <p:transition spd="slow" advTm="6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5231337" y="6917765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8469373" y="9227234"/>
            <a:ext cx="1349253" cy="571593"/>
          </a:xfrm>
          <a:custGeom>
            <a:avLst/>
            <a:gdLst/>
            <a:ahLst/>
            <a:cxnLst/>
            <a:rect l="l" t="t" r="r" b="b"/>
            <a:pathLst>
              <a:path w="1349253" h="571593">
                <a:moveTo>
                  <a:pt x="0" y="0"/>
                </a:moveTo>
                <a:lnTo>
                  <a:pt x="1349254" y="0"/>
                </a:lnTo>
                <a:lnTo>
                  <a:pt x="1349254" y="571593"/>
                </a:lnTo>
                <a:lnTo>
                  <a:pt x="0" y="57159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11690087" y="1028700"/>
            <a:ext cx="5479758" cy="4114800"/>
          </a:xfrm>
          <a:custGeom>
            <a:avLst/>
            <a:gdLst/>
            <a:ahLst/>
            <a:cxnLst/>
            <a:rect l="l" t="t" r="r" b="b"/>
            <a:pathLst>
              <a:path w="5479758" h="4114800">
                <a:moveTo>
                  <a:pt x="0" y="0"/>
                </a:moveTo>
                <a:lnTo>
                  <a:pt x="5479758" y="0"/>
                </a:lnTo>
                <a:lnTo>
                  <a:pt x="54797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 flipH="1">
            <a:off x="1164043" y="1028700"/>
            <a:ext cx="5479758" cy="4114800"/>
          </a:xfrm>
          <a:custGeom>
            <a:avLst/>
            <a:gdLst/>
            <a:ahLst/>
            <a:cxnLst/>
            <a:rect l="l" t="t" r="r" b="b"/>
            <a:pathLst>
              <a:path w="5479758" h="4114800">
                <a:moveTo>
                  <a:pt x="5479758" y="0"/>
                </a:moveTo>
                <a:lnTo>
                  <a:pt x="0" y="0"/>
                </a:lnTo>
                <a:lnTo>
                  <a:pt x="0" y="4114800"/>
                </a:lnTo>
                <a:lnTo>
                  <a:pt x="5479758" y="4114800"/>
                </a:lnTo>
                <a:lnTo>
                  <a:pt x="5479758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20" name="Picture 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rcRect l="657" r="657"/>
          <a:stretch>
            <a:fillRect/>
          </a:stretch>
        </p:blipFill>
        <p:spPr>
          <a:xfrm>
            <a:off x="3611314" y="2140033"/>
            <a:ext cx="11554158" cy="658587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996143" y="639412"/>
            <a:ext cx="10295714" cy="81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8"/>
              </a:lnSpc>
            </a:pPr>
            <a:r>
              <a:rPr lang="en-US" sz="5200" spc="-239">
                <a:solidFill>
                  <a:srgbClr val="FFFFFF"/>
                </a:solidFill>
                <a:ea typeface="Arcade Gamer Bold"/>
              </a:rPr>
              <a:t>게임 예상 흐름</a:t>
            </a:r>
          </a:p>
        </p:txBody>
      </p:sp>
      <p:pic>
        <p:nvPicPr>
          <p:cNvPr id="64" name="오디오 63">
            <a:hlinkClick r:id="" action="ppaction://media"/>
            <a:extLst>
              <a:ext uri="{FF2B5EF4-FFF2-40B4-BE49-F238E27FC236}">
                <a16:creationId xmlns:a16="http://schemas.microsoft.com/office/drawing/2014/main" id="{2977EE57-8486-1121-7565-A6FFC818A77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97"/>
    </mc:Choice>
    <mc:Fallback xmlns="">
      <p:transition spd="slow" advTm="36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5152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audio isNarration="1"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35" objId="20"/>
        <p14:stopEvt time="32268" objId="20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 dirty="0">
                <a:solidFill>
                  <a:srgbClr val="FFFFFF"/>
                </a:solidFill>
                <a:latin typeface="Arcade Gamer"/>
              </a:rPr>
              <a:t>1주차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2주차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5966634"/>
            <a:ext cx="4335434" cy="1611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</a:pPr>
            <a:r>
              <a:rPr lang="en-US" sz="3359">
                <a:solidFill>
                  <a:srgbClr val="FFFFFF"/>
                </a:solidFill>
                <a:ea typeface="Anca Coder"/>
              </a:rPr>
              <a:t>캐릭터 이미지 로드 및 캐릭터 상태머신 생성</a:t>
            </a:r>
          </a:p>
          <a:p>
            <a:pPr algn="ctr">
              <a:lnSpc>
                <a:spcPts val="3443"/>
              </a:lnSpc>
              <a:spcBef>
                <a:spcPct val="0"/>
              </a:spcBef>
            </a:pPr>
            <a:endParaRPr lang="en-US" sz="3359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6489871"/>
            <a:ext cx="4653927" cy="565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5"/>
              </a:lnSpc>
              <a:spcBef>
                <a:spcPct val="0"/>
              </a:spcBef>
            </a:pPr>
            <a:r>
              <a:rPr lang="en-US" sz="3239" dirty="0" err="1">
                <a:solidFill>
                  <a:srgbClr val="FFFFFF"/>
                </a:solidFill>
                <a:ea typeface="Anca Coder"/>
              </a:rPr>
              <a:t>기본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게임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프레임웍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생성</a:t>
            </a:r>
            <a:endParaRPr lang="en-US" sz="323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1B4F7537-5513-FB93-3790-FEA7EE6B1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26"/>
    </mc:Choice>
    <mc:Fallback xmlns="">
      <p:transition spd="slow" advTm="11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 dirty="0">
                <a:solidFill>
                  <a:srgbClr val="FFFFFF"/>
                </a:solidFill>
                <a:latin typeface="Arcade Gamer"/>
              </a:rPr>
              <a:t>3주차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4주차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5966634"/>
            <a:ext cx="4029607" cy="1646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</a:pPr>
            <a:r>
              <a:rPr lang="en-US" sz="3359" dirty="0" err="1">
                <a:solidFill>
                  <a:srgbClr val="FFFFFF"/>
                </a:solidFill>
                <a:ea typeface="Anca Coder"/>
              </a:rPr>
              <a:t>배경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로드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및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다양한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생성</a:t>
            </a:r>
            <a:endParaRPr lang="en-US" sz="3359" dirty="0">
              <a:solidFill>
                <a:srgbClr val="FFFFFF"/>
              </a:solidFill>
              <a:ea typeface="Anca Coder"/>
            </a:endParaRPr>
          </a:p>
          <a:p>
            <a:pPr algn="ctr">
              <a:lnSpc>
                <a:spcPts val="3443"/>
              </a:lnSpc>
              <a:spcBef>
                <a:spcPct val="0"/>
              </a:spcBef>
            </a:pPr>
            <a:endParaRPr lang="en-US" sz="335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5918371"/>
            <a:ext cx="4653927" cy="1818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5"/>
              </a:lnSpc>
            </a:pPr>
            <a:r>
              <a:rPr lang="en-US" sz="3539">
                <a:solidFill>
                  <a:srgbClr val="FFFFFF"/>
                </a:solidFill>
                <a:ea typeface="Anca Coder"/>
              </a:rPr>
              <a:t>몬스터, 아이템 이미지 로드 및 상태머신 생성</a:t>
            </a:r>
          </a:p>
          <a:p>
            <a:pPr algn="ctr">
              <a:lnSpc>
                <a:spcPts val="4535"/>
              </a:lnSpc>
              <a:spcBef>
                <a:spcPct val="0"/>
              </a:spcBef>
            </a:pPr>
            <a:endParaRPr lang="en-US" sz="3539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075EBDF9-85D1-088C-618A-40A8C2A0A4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92"/>
    </mc:Choice>
    <mc:Fallback xmlns="">
      <p:transition spd="slow" advTm="9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6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"/>
              </a:rPr>
              <a:t>5주차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6주차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6305674"/>
            <a:ext cx="4012267" cy="1177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  <a:spcBef>
                <a:spcPct val="0"/>
              </a:spcBef>
            </a:pPr>
            <a:r>
              <a:rPr lang="en-US" sz="3359" dirty="0">
                <a:solidFill>
                  <a:srgbClr val="FFFFFF"/>
                </a:solidFill>
                <a:latin typeface="Anca Coder"/>
              </a:rPr>
              <a:t>UI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생성</a:t>
            </a:r>
            <a:r>
              <a:rPr lang="en-US" sz="3359" dirty="0">
                <a:solidFill>
                  <a:srgbClr val="FFFFFF"/>
                </a:solidFill>
                <a:latin typeface="Anca Coder"/>
              </a:rPr>
              <a:t>,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사운드</a:t>
            </a:r>
            <a:r>
              <a:rPr lang="en-US" sz="3359" dirty="0">
                <a:solidFill>
                  <a:srgbClr val="FFFFFF"/>
                </a:solidFill>
                <a:latin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추가</a:t>
            </a:r>
            <a:endParaRPr lang="en-US" sz="3359" dirty="0">
              <a:solidFill>
                <a:srgbClr val="FFFFFF"/>
              </a:solidFill>
              <a:latin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5993918"/>
            <a:ext cx="4513499" cy="1625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55"/>
              </a:lnSpc>
            </a:pPr>
            <a:r>
              <a:rPr lang="en-US" sz="3039" dirty="0" err="1">
                <a:solidFill>
                  <a:srgbClr val="FFFFFF"/>
                </a:solidFill>
                <a:ea typeface="Anca Coder"/>
              </a:rPr>
              <a:t>다양한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생성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(2),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충돌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처리</a:t>
            </a:r>
            <a:endParaRPr lang="en-US" sz="3039" dirty="0">
              <a:solidFill>
                <a:srgbClr val="FFFFFF"/>
              </a:solidFill>
              <a:ea typeface="Anca Coder"/>
            </a:endParaRPr>
          </a:p>
          <a:p>
            <a:pPr algn="ctr">
              <a:lnSpc>
                <a:spcPts val="4535"/>
              </a:lnSpc>
              <a:spcBef>
                <a:spcPct val="0"/>
              </a:spcBef>
            </a:pPr>
            <a:endParaRPr lang="en-US" sz="303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7BB7616E-4AA5-D96C-CCD4-C4A021EAB0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7"/>
    </mc:Choice>
    <mc:Fallback xmlns="">
      <p:transition spd="slow" advTm="6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"/>
              </a:rPr>
              <a:t>7주차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8주차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615887" y="6313305"/>
            <a:ext cx="4914682" cy="566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7"/>
              </a:lnSpc>
              <a:spcBef>
                <a:spcPct val="0"/>
              </a:spcBef>
            </a:pPr>
            <a:r>
              <a:rPr lang="en-US" sz="3241">
                <a:solidFill>
                  <a:srgbClr val="FFFFFF"/>
                </a:solidFill>
                <a:ea typeface="Anca Coder"/>
              </a:rPr>
              <a:t>제작 마무리 및 버그 확인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6351454"/>
            <a:ext cx="4653927" cy="499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ea typeface="Anca Coder"/>
              </a:rPr>
              <a:t>객체들의 추가적인 상태 생성</a:t>
            </a: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F325DC8E-2F0C-1C8F-DCC4-50378692C4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2"/>
    </mc:Choice>
    <mc:Fallback xmlns="">
      <p:transition spd="slow" advTm="7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12315779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33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ko-KR" altLang="en-US" sz="5765" dirty="0">
                <a:solidFill>
                  <a:srgbClr val="FFFFFF"/>
                </a:solidFill>
                <a:ea typeface="Arcade Gamer"/>
              </a:rPr>
              <a:t>게임 기획서</a:t>
            </a:r>
            <a:endParaRPr lang="en-US" sz="5765" dirty="0">
              <a:solidFill>
                <a:srgbClr val="FFFFFF"/>
              </a:solidFill>
              <a:ea typeface="Arcade Gamer"/>
            </a:endParaRP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048529" y="4650860"/>
            <a:ext cx="11706227" cy="45845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게임 제목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기사단 </a:t>
            </a:r>
            <a:r>
              <a:rPr lang="ko-KR" altLang="en-US" sz="2000" dirty="0" err="1">
                <a:solidFill>
                  <a:srgbClr val="FFFFFF"/>
                </a:solidFill>
                <a:ea typeface="Anca Coder"/>
              </a:rPr>
              <a:t>데몬슬레이어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시나리오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플레이어가 몬스터를 잡고 스테이지를 이동하면서 마지막 보스 몬스터까지 잡는 시나리오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점수 부여 방식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아이템 습득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남은 체력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잡은 몬스터 수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남은 보스 몬스터 체력 등을 고려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장르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 err="1">
                <a:solidFill>
                  <a:srgbClr val="FFFFFF"/>
                </a:solidFill>
                <a:ea typeface="Anca Coder"/>
              </a:rPr>
              <a:t>호러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 액션 및 </a:t>
            </a:r>
            <a:r>
              <a:rPr lang="ko-KR" altLang="en-US" sz="2000" dirty="0" err="1">
                <a:solidFill>
                  <a:srgbClr val="FFFFFF"/>
                </a:solidFill>
                <a:ea typeface="Anca Coder"/>
              </a:rPr>
              <a:t>로그라이크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조작법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화살표 이동 및 공격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클리어 조건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끝까지 생존하여 마지막 보스 몬스터까지 잡으면 클리어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시점 </a:t>
            </a:r>
            <a:r>
              <a:rPr lang="en-US" altLang="ko-KR" sz="2000" dirty="0">
                <a:solidFill>
                  <a:srgbClr val="FFFFFF"/>
                </a:solidFill>
                <a:ea typeface="Anca Coder"/>
              </a:rPr>
              <a:t>: 3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인칭 </a:t>
            </a:r>
            <a:r>
              <a:rPr lang="ko-KR" altLang="en-US" sz="2000" dirty="0" err="1">
                <a:solidFill>
                  <a:srgbClr val="FFFFFF"/>
                </a:solidFill>
                <a:ea typeface="Anca Coder"/>
              </a:rPr>
              <a:t>횡스크롤</a:t>
            </a:r>
            <a:r>
              <a:rPr lang="ko-KR" altLang="en-US" sz="2000" dirty="0">
                <a:solidFill>
                  <a:srgbClr val="FFFFFF"/>
                </a:solidFill>
                <a:ea typeface="Anca Coder"/>
              </a:rPr>
              <a:t> 방식</a:t>
            </a:r>
            <a:endParaRPr lang="en-US" altLang="ko-KR" sz="2000" dirty="0">
              <a:solidFill>
                <a:srgbClr val="FFFFFF"/>
              </a:solidFill>
              <a:ea typeface="Anca Coder"/>
            </a:endParaRPr>
          </a:p>
          <a:p>
            <a:pPr>
              <a:lnSpc>
                <a:spcPts val="3976"/>
              </a:lnSpc>
              <a:spcBef>
                <a:spcPct val="0"/>
              </a:spcBef>
            </a:pPr>
            <a:endParaRPr lang="en-US" altLang="ko-KR" sz="2840" dirty="0">
              <a:solidFill>
                <a:srgbClr val="FFFFFF"/>
              </a:solidFill>
              <a:ea typeface="Anca Coder"/>
            </a:endParaRPr>
          </a:p>
          <a:p>
            <a:pPr algn="ctr">
              <a:lnSpc>
                <a:spcPts val="3976"/>
              </a:lnSpc>
              <a:spcBef>
                <a:spcPct val="0"/>
              </a:spcBef>
            </a:pPr>
            <a:endParaRPr lang="en-US" sz="2840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F325DC8E-2F0C-1C8F-DCC4-50378692C4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17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22"/>
    </mc:Choice>
    <mc:Fallback xmlns="">
      <p:transition spd="slow" advTm="7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211</Words>
  <Application>Microsoft Office PowerPoint</Application>
  <PresentationFormat>사용자 지정</PresentationFormat>
  <Paragraphs>51</Paragraphs>
  <Slides>9</Slides>
  <Notes>1</Notes>
  <HiddenSlides>0</HiddenSlides>
  <MMClips>10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Calibri</vt:lpstr>
      <vt:lpstr>Arcade Gamer</vt:lpstr>
      <vt:lpstr>Arial</vt:lpstr>
      <vt:lpstr>맑은 고딕</vt:lpstr>
      <vt:lpstr>Arcade Gamer Bold</vt:lpstr>
      <vt:lpstr>Anca Coder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Neon Game Presentations</dc:title>
  <cp:lastModifiedBy>Suhyeon LEE</cp:lastModifiedBy>
  <cp:revision>5</cp:revision>
  <dcterms:created xsi:type="dcterms:W3CDTF">2006-08-16T00:00:00Z</dcterms:created>
  <dcterms:modified xsi:type="dcterms:W3CDTF">2023-10-15T12:50:10Z</dcterms:modified>
  <dc:identifier>DAFxO_nvDuQ</dc:identifier>
</cp:coreProperties>
</file>

<file path=docProps/thumbnail.jpeg>
</file>